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Play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d510MCA/pgzuFscYSxZ87qVyk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0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once, David" userId="39cf59ec-ba7e-4aba-820c-0f7f442ae1b4" providerId="ADAL" clId="{14B0B261-056E-4B72-8B85-00FEF78CCC8D}"/>
    <pc:docChg chg="delSld">
      <pc:chgData name="Koonce, David" userId="39cf59ec-ba7e-4aba-820c-0f7f442ae1b4" providerId="ADAL" clId="{14B0B261-056E-4B72-8B85-00FEF78CCC8D}" dt="2025-09-24T19:01:02.870" v="3" actId="2696"/>
      <pc:docMkLst>
        <pc:docMk/>
      </pc:docMkLst>
      <pc:sldChg chg="del">
        <pc:chgData name="Koonce, David" userId="39cf59ec-ba7e-4aba-820c-0f7f442ae1b4" providerId="ADAL" clId="{14B0B261-056E-4B72-8B85-00FEF78CCC8D}" dt="2025-09-24T19:00:31.492" v="0" actId="2696"/>
        <pc:sldMkLst>
          <pc:docMk/>
          <pc:sldMk cId="0" sldId="263"/>
        </pc:sldMkLst>
      </pc:sldChg>
      <pc:sldChg chg="del">
        <pc:chgData name="Koonce, David" userId="39cf59ec-ba7e-4aba-820c-0f7f442ae1b4" providerId="ADAL" clId="{14B0B261-056E-4B72-8B85-00FEF78CCC8D}" dt="2025-09-24T19:00:49.498" v="1" actId="2696"/>
        <pc:sldMkLst>
          <pc:docMk/>
          <pc:sldMk cId="0" sldId="264"/>
        </pc:sldMkLst>
      </pc:sldChg>
      <pc:sldChg chg="del">
        <pc:chgData name="Koonce, David" userId="39cf59ec-ba7e-4aba-820c-0f7f442ae1b4" providerId="ADAL" clId="{14B0B261-056E-4B72-8B85-00FEF78CCC8D}" dt="2025-09-24T19:00:55.013" v="2" actId="2696"/>
        <pc:sldMkLst>
          <pc:docMk/>
          <pc:sldMk cId="0" sldId="265"/>
        </pc:sldMkLst>
      </pc:sldChg>
      <pc:sldChg chg="del">
        <pc:chgData name="Koonce, David" userId="39cf59ec-ba7e-4aba-820c-0f7f442ae1b4" providerId="ADAL" clId="{14B0B261-056E-4B72-8B85-00FEF78CCC8D}" dt="2025-09-24T19:01:02.870" v="3" actId="2696"/>
        <pc:sldMkLst>
          <pc:docMk/>
          <pc:sldMk cId="0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c4f2fe3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7c4f2fe3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c4f2fe6b5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7c4f2fe6b5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555222a1b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6555222a1b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c502fa6b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7c502fa6b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c502fa6b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7c502fa6b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c502fa6b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7c502fa6b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c502fa6b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7c502fa6b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en.wikipedia.org/wiki/Bombus_griseocollis" TargetMode="Externa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hyperlink" Target="https://n9x99deab.cc.rs6.net/tn.jsp?f=001IT--3e7KQsZz9iqOo2UerVFbszOGS-SnzWSE1eU0cVrz8lhuuNydhPe2ZDSAKfwhAyrLVVK_WNZmiimZWLJ1LchasLN0tJwMgdFQXeUFk1ub4QVg28S0SvG_OOXBlmVm3EvAvA_BrKnnuAp8qI1QTCBpzlG6doNzIyXaXRLHoIXlFucIVoeFvLifjMT2ThF0UD02WqUQyD6cEJ2uayI7U02JqiQHXnj8vcSs2brHiyA=&amp;c=58SEkON9Fc3df1L2XAWH2UVimQR9c2fEbpY0a-soz4RqiGOOYaB8oQ==&amp;ch=x-hv5leIzTZMFffKhha5yOz4_QB2F1xry0YWh0xPpR5UZtqKgcm25A==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7c4f2fe37a_0_0" title="tempImageto1nQL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818950"/>
            <a:ext cx="3977374" cy="38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37c4f2fe37a_0_0" title="tempImageqJ19p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7300" y="2818950"/>
            <a:ext cx="4401303" cy="388664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7c4f2fe37a_0_0"/>
          <p:cNvSpPr txBox="1"/>
          <p:nvPr/>
        </p:nvSpPr>
        <p:spPr>
          <a:xfrm>
            <a:off x="267800" y="465125"/>
            <a:ext cx="116142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“Build It and They Will Come” ….</a:t>
            </a:r>
            <a:endParaRPr sz="4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" name="Google Shape;87;g37c4f2fe37a_0_0"/>
          <p:cNvSpPr txBox="1"/>
          <p:nvPr/>
        </p:nvSpPr>
        <p:spPr>
          <a:xfrm flipH="1">
            <a:off x="62090" y="1341450"/>
            <a:ext cx="12067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  Thanksgiving Forest Pollinator Garden: A “Garden for a Purpose” Update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					September 9, 2025 Conservation Commission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                Presenters: Jeff Boutin, Robyn Holman, Karen Walton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88" name="Google Shape;88;g37c4f2fe37a_0_0"/>
          <p:cNvSpPr txBox="1"/>
          <p:nvPr/>
        </p:nvSpPr>
        <p:spPr>
          <a:xfrm>
            <a:off x="2951550" y="2818950"/>
            <a:ext cx="2626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Bombus fervidus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89" name="Google Shape;89;g37c4f2fe37a_0_0"/>
          <p:cNvSpPr txBox="1"/>
          <p:nvPr/>
        </p:nvSpPr>
        <p:spPr>
          <a:xfrm>
            <a:off x="7681200" y="2907975"/>
            <a:ext cx="3977400" cy="20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Bombus griseocollis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(brown-belted bee)</a:t>
            </a:r>
            <a:endParaRPr sz="2800">
              <a:uFill>
                <a:noFill/>
              </a:uFill>
              <a:hlinkClick r:id="rId5"/>
            </a:endParaRPr>
          </a:p>
          <a:p>
            <a:pPr marL="0" lvl="0" indent="0" algn="l" rtl="0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rgbClr val="681DA8"/>
              </a:solidFill>
              <a:uFill>
                <a:noFill/>
              </a:u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90" name="Google Shape;90;g37c4f2fe37a_0_0"/>
          <p:cNvSpPr txBox="1"/>
          <p:nvPr/>
        </p:nvSpPr>
        <p:spPr>
          <a:xfrm>
            <a:off x="4096500" y="5800950"/>
            <a:ext cx="466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91" name="Google Shape;91;g37c4f2fe37a_0_0" title="Screen Shot 2025-09-06 at 5.10.22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0775" y="2821131"/>
            <a:ext cx="2746524" cy="38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c4f2fe6b5_1_3"/>
          <p:cNvSpPr txBox="1"/>
          <p:nvPr/>
        </p:nvSpPr>
        <p:spPr>
          <a:xfrm>
            <a:off x="152400" y="353325"/>
            <a:ext cx="1188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Thriving Trees and Garden</a:t>
            </a:r>
            <a:endParaRPr sz="2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7" name="Google Shape;97;g37c4f2fe6b5_1_3" title="Screen Shot 2025-09-06 at 4.51.1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1275"/>
            <a:ext cx="4381107" cy="55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37c4f2fe6b5_1_3" title="Screen Shot 2025-09-06 at 5.10.49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900" y="1141275"/>
            <a:ext cx="7353700" cy="556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555222a1b_1_8"/>
          <p:cNvSpPr txBox="1"/>
          <p:nvPr/>
        </p:nvSpPr>
        <p:spPr>
          <a:xfrm>
            <a:off x="687800" y="819350"/>
            <a:ext cx="10914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</a:rPr>
              <a:t>H</a:t>
            </a:r>
            <a:r>
              <a:rPr lang="en-US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ighlighted in Massachusetts Master Garden Newsletter</a:t>
            </a:r>
            <a:endParaRPr sz="2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" name="Google Shape;104;g36555222a1b_1_8" title="Screen Shot 2025-09-07 at 10.33.27 AM.png"/>
          <p:cNvPicPr preferRelativeResize="0"/>
          <p:nvPr/>
        </p:nvPicPr>
        <p:blipFill rotWithShape="1">
          <a:blip r:embed="rId3">
            <a:alphaModFix/>
          </a:blip>
          <a:srcRect l="1838" t="1823" r="3866" b="3209"/>
          <a:stretch/>
        </p:blipFill>
        <p:spPr>
          <a:xfrm>
            <a:off x="388750" y="1700525"/>
            <a:ext cx="5653150" cy="38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6555222a1b_1_8" title="Screen Shot 2025-09-07 at 10.32.58 AM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5309" r="3781"/>
          <a:stretch/>
        </p:blipFill>
        <p:spPr>
          <a:xfrm>
            <a:off x="6267472" y="1700525"/>
            <a:ext cx="2560500" cy="4799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g36555222a1b_1_8"/>
          <p:cNvGrpSpPr/>
          <p:nvPr/>
        </p:nvGrpSpPr>
        <p:grpSpPr>
          <a:xfrm>
            <a:off x="9053544" y="1700525"/>
            <a:ext cx="2816599" cy="4799851"/>
            <a:chOff x="9223000" y="1700525"/>
            <a:chExt cx="2816599" cy="4799851"/>
          </a:xfrm>
        </p:grpSpPr>
        <p:pic>
          <p:nvPicPr>
            <p:cNvPr id="107" name="Google Shape;107;g36555222a1b_1_8" descr="Connected puzzle pieces with word PARTNERSHIP (Provided by Getty Images)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223000" y="1700525"/>
              <a:ext cx="2816599" cy="4799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g36555222a1b_1_8"/>
            <p:cNvSpPr txBox="1"/>
            <p:nvPr/>
          </p:nvSpPr>
          <p:spPr>
            <a:xfrm>
              <a:off x="9426650" y="1700525"/>
              <a:ext cx="2409300" cy="47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chemeClr val="dk1"/>
                  </a:solidFill>
                </a:rPr>
                <a:t>Working on developing more</a:t>
              </a: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solidFill>
                    <a:schemeClr val="dk1"/>
                  </a:solidFill>
                </a:rPr>
                <a:t>partnerships and press</a:t>
              </a:r>
              <a:endParaRPr sz="27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37c502fa6b0_0_3" title="Screen Shot 2025-09-06 at 5.17.1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16" y="1271500"/>
            <a:ext cx="5800249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7c502fa6b0_0_3"/>
          <p:cNvSpPr txBox="1"/>
          <p:nvPr/>
        </p:nvSpPr>
        <p:spPr>
          <a:xfrm>
            <a:off x="1530291" y="1979275"/>
            <a:ext cx="40584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Clear Norway Maples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15" name="Google Shape;115;g37c502fa6b0_0_3" title="Screen Shot 2025-09-06 at 6.48.1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241" y="1271500"/>
            <a:ext cx="5545250" cy="482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7c502fa6b0_0_3"/>
          <p:cNvSpPr txBox="1"/>
          <p:nvPr/>
        </p:nvSpPr>
        <p:spPr>
          <a:xfrm>
            <a:off x="6564091" y="4734950"/>
            <a:ext cx="3876600" cy="615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Eradicate Invasives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7" name="Google Shape;117;g37c502fa6b0_0_3"/>
          <p:cNvSpPr txBox="1"/>
          <p:nvPr/>
        </p:nvSpPr>
        <p:spPr>
          <a:xfrm>
            <a:off x="272025" y="502475"/>
            <a:ext cx="1159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PHASE 2</a:t>
            </a:r>
            <a:endParaRPr sz="2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c502fa6b0_0_23"/>
          <p:cNvSpPr txBox="1"/>
          <p:nvPr/>
        </p:nvSpPr>
        <p:spPr>
          <a:xfrm>
            <a:off x="0" y="425150"/>
            <a:ext cx="1219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Remove Posts, Relocate Boulders, and Install a Wooden Guardrail </a:t>
            </a:r>
            <a:endParaRPr sz="2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g37c502fa6b0_0_23"/>
          <p:cNvSpPr txBox="1"/>
          <p:nvPr/>
        </p:nvSpPr>
        <p:spPr>
          <a:xfrm>
            <a:off x="181075" y="3920150"/>
            <a:ext cx="1206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124" name="Google Shape;124;g37c502fa6b0_0_23" title="Screen Shot 2025-09-07 at 1.54.4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592000"/>
            <a:ext cx="7381025" cy="430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7c502fa6b0_0_23" title="Screen Shot 2025-09-07 at 1.54.0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5233" y="1592000"/>
            <a:ext cx="4760566" cy="43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c502fa6b0_0_12"/>
          <p:cNvSpPr txBox="1"/>
          <p:nvPr/>
        </p:nvSpPr>
        <p:spPr>
          <a:xfrm>
            <a:off x="3928750" y="386800"/>
            <a:ext cx="411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BAD INVASIVES</a:t>
            </a:r>
            <a:endParaRPr sz="2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1" name="Google Shape;131;g37c502fa6b0_0_12" title="Screen Shot 2025-09-06 at 6.39.2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75" y="1987200"/>
            <a:ext cx="4557550" cy="47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7c502fa6b0_0_12" title="Screen Shot 2025-09-06 at 6.48.1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275" y="1987200"/>
            <a:ext cx="2905125" cy="47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7c502fa6b0_0_12"/>
          <p:cNvSpPr txBox="1"/>
          <p:nvPr/>
        </p:nvSpPr>
        <p:spPr>
          <a:xfrm>
            <a:off x="5415325" y="1231650"/>
            <a:ext cx="290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Tree of Heaven    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34" name="Google Shape;134;g37c502fa6b0_0_12"/>
          <p:cNvSpPr txBox="1"/>
          <p:nvPr/>
        </p:nvSpPr>
        <p:spPr>
          <a:xfrm>
            <a:off x="10049350" y="3218500"/>
            <a:ext cx="219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135" name="Google Shape;135;g37c502fa6b0_0_12"/>
          <p:cNvSpPr txBox="1"/>
          <p:nvPr/>
        </p:nvSpPr>
        <p:spPr>
          <a:xfrm>
            <a:off x="8759225" y="3354300"/>
            <a:ext cx="348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136" name="Google Shape;136;g37c502fa6b0_0_12" descr="Oriental bittersweet (Celastrus orbiculatus)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0250" y="1987200"/>
            <a:ext cx="2718149" cy="471840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7c502fa6b0_0_12"/>
          <p:cNvSpPr txBox="1"/>
          <p:nvPr/>
        </p:nvSpPr>
        <p:spPr>
          <a:xfrm>
            <a:off x="737875" y="1016100"/>
            <a:ext cx="4800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Norway, Buckthorn, </a:t>
            </a:r>
            <a:br>
              <a:rPr lang="en-US" sz="2800">
                <a:solidFill>
                  <a:schemeClr val="dk1"/>
                </a:solidFill>
              </a:rPr>
            </a:br>
            <a:r>
              <a:rPr lang="en-US" sz="2800">
                <a:solidFill>
                  <a:schemeClr val="dk1"/>
                </a:solidFill>
              </a:rPr>
              <a:t>Burning Bush      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38" name="Google Shape;138;g37c502fa6b0_0_12"/>
          <p:cNvSpPr txBox="1"/>
          <p:nvPr/>
        </p:nvSpPr>
        <p:spPr>
          <a:xfrm>
            <a:off x="8440250" y="1231650"/>
            <a:ext cx="2718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Bittersweet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c502fa6b0_0_27"/>
          <p:cNvSpPr txBox="1"/>
          <p:nvPr/>
        </p:nvSpPr>
        <p:spPr>
          <a:xfrm>
            <a:off x="0" y="223025"/>
            <a:ext cx="1219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 Natives Already There That Need To Come Forward and Shine</a:t>
            </a:r>
            <a:endParaRPr sz="28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g37c502fa6b0_0_27" title="Screen Shot 2025-09-06 at 7.33.5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7475"/>
            <a:ext cx="3813764" cy="484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7c502fa6b0_0_27" title="Screen Shot 2025-09-06 at 7.33.3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564" y="1857475"/>
            <a:ext cx="3637803" cy="484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7c502fa6b0_0_27"/>
          <p:cNvSpPr txBox="1"/>
          <p:nvPr/>
        </p:nvSpPr>
        <p:spPr>
          <a:xfrm>
            <a:off x="4174050" y="1143600"/>
            <a:ext cx="363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Maple Leaf Viburnum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47" name="Google Shape;147;g37c502fa6b0_0_27" title="Screen Shot 2025-09-07 at 1.54.26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8775" y="1857475"/>
            <a:ext cx="4019867" cy="47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37c502fa6b0_0_27"/>
          <p:cNvSpPr txBox="1"/>
          <p:nvPr/>
        </p:nvSpPr>
        <p:spPr>
          <a:xfrm>
            <a:off x="207900" y="1143600"/>
            <a:ext cx="381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  Mountain Laurel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9" name="Google Shape;149;g37c502fa6b0_0_27"/>
          <p:cNvSpPr txBox="1"/>
          <p:nvPr/>
        </p:nvSpPr>
        <p:spPr>
          <a:xfrm>
            <a:off x="7964100" y="928050"/>
            <a:ext cx="402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Jewelweed amongst Buckhorn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CB25F7B0F4CD4EA7195BB58D63C92B" ma:contentTypeVersion="18" ma:contentTypeDescription="Create a new document." ma:contentTypeScope="" ma:versionID="c2adfd499ecbe4b00444ce93a681e3f9">
  <xsd:schema xmlns:xsd="http://www.w3.org/2001/XMLSchema" xmlns:xs="http://www.w3.org/2001/XMLSchema" xmlns:p="http://schemas.microsoft.com/office/2006/metadata/properties" xmlns:ns2="5b8a9767-805c-461d-8233-85ca66143871" xmlns:ns3="37e7503a-f9f0-46b6-8c13-61bc120cb387" targetNamespace="http://schemas.microsoft.com/office/2006/metadata/properties" ma:root="true" ma:fieldsID="140a4d1567e8c93a5b519528950858a5" ns2:_="" ns3:_="">
    <xsd:import namespace="5b8a9767-805c-461d-8233-85ca66143871"/>
    <xsd:import namespace="37e7503a-f9f0-46b6-8c13-61bc120cb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a9767-805c-461d-8233-85ca661438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5582c5-f8a0-4d3c-9dcd-38a446ec3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7503a-f9f0-46b6-8c13-61bc120cb38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df60f1-241a-4190-8706-cb25074d7924}" ma:internalName="TaxCatchAll" ma:showField="CatchAllData" ma:web="37e7503a-f9f0-46b6-8c13-61bc120cb3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7e7503a-f9f0-46b6-8c13-61bc120cb387" xsi:nil="true"/>
    <lcf76f155ced4ddcb4097134ff3c332f xmlns="5b8a9767-805c-461d-8233-85ca661438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39727-F07F-4C93-A3B3-B54607AAD3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C3ACBD-CA6E-4AED-9A33-EDED789CEC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8a9767-805c-461d-8233-85ca66143871"/>
    <ds:schemaRef ds:uri="37e7503a-f9f0-46b6-8c13-61bc120cb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A46019-EE4B-4ACB-83B9-2969433D71E7}">
  <ds:schemaRefs>
    <ds:schemaRef ds:uri="http://schemas.microsoft.com/office/2006/metadata/properties"/>
    <ds:schemaRef ds:uri="http://schemas.microsoft.com/office/infopath/2007/PartnerControls"/>
    <ds:schemaRef ds:uri="37e7503a-f9f0-46b6-8c13-61bc120cb387"/>
    <ds:schemaRef ds:uri="5b8a9767-805c-461d-8233-85ca661438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Widescreen</PresentationFormat>
  <Paragraphs>30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Play</vt:lpstr>
      <vt:lpstr>Comic Sans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Carmie Boutin</dc:creator>
  <cp:lastModifiedBy>Koonce, David</cp:lastModifiedBy>
  <cp:revision>1</cp:revision>
  <dcterms:created xsi:type="dcterms:W3CDTF">2025-09-06T16:10:23Z</dcterms:created>
  <dcterms:modified xsi:type="dcterms:W3CDTF">2025-09-24T19:01:12Z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0x01010007CB25F7B0F4CD4EA7195BB58D63C92B</vt:lpwstr>
  </property>
  <property fmtid="{D5CDD505-2E9C-101B-9397-08002B2CF9AE}" pid="3" name="MediaServiceImageTags">
    <vt:lpwstr/>
  </property>
</Properties>
</file>